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53B5D-E40D-4CCE-BFEB-8DFA57285ED0}" v="1088" dt="2021-12-15T18:41:5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Virtual Teachers' Conference: Student Support and the Academic Journey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386" y="425147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Prof. Sarah Elton</a:t>
            </a:r>
          </a:p>
          <a:p>
            <a:r>
              <a:rPr lang="en-US" dirty="0">
                <a:cs typeface="Calibri"/>
              </a:rPr>
              <a:t>Deputy Executive Dean for Education and Student Experience</a:t>
            </a:r>
          </a:p>
          <a:p>
            <a:r>
              <a:rPr lang="en-US" dirty="0">
                <a:cs typeface="Calibri"/>
              </a:rPr>
              <a:t>Social Sciences and Health Faculty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63ED-BE43-48F1-9AE2-DC000389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Moving into higher education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C2BC6-36EE-446B-A7AE-1A957298B47C}"/>
              </a:ext>
            </a:extLst>
          </p:cNvPr>
          <p:cNvSpPr txBox="1"/>
          <p:nvPr/>
        </p:nvSpPr>
        <p:spPr>
          <a:xfrm>
            <a:off x="7399003" y="2554558"/>
            <a:ext cx="439729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Range</a:t>
            </a:r>
            <a:r>
              <a:rPr lang="en-US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of experiences moving into higher education: no typical student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/>
              <a:t>Especially challenging during Covid-19 pandemic</a:t>
            </a:r>
            <a:endParaRPr lang="en-US" sz="2800" dirty="0">
              <a:cs typeface="Calibri"/>
            </a:endParaRPr>
          </a:p>
        </p:txBody>
      </p:sp>
      <p:pic>
        <p:nvPicPr>
          <p:cNvPr id="3" name="Picture 4" descr="Students sitting in a lecture theatre">
            <a:extLst>
              <a:ext uri="{FF2B5EF4-FFF2-40B4-BE49-F238E27FC236}">
                <a16:creationId xmlns:a16="http://schemas.microsoft.com/office/drawing/2014/main" id="{8EC7480C-3E6B-49D6-BC15-E1670A74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20" y="1902014"/>
            <a:ext cx="5986346" cy="42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8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DD60-E507-4C69-99B8-71BA4983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How we support students</a:t>
            </a:r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D9CC4FE-6214-46AE-B78F-6842CFDE7F7C}"/>
              </a:ext>
            </a:extLst>
          </p:cNvPr>
          <p:cNvSpPr txBox="1"/>
          <p:nvPr/>
        </p:nvSpPr>
        <p:spPr>
          <a:xfrm>
            <a:off x="5783769" y="1081667"/>
            <a:ext cx="6404515" cy="56938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Support needs to be inclusive, predictive and responsive</a:t>
            </a:r>
          </a:p>
          <a:p>
            <a:endParaRPr lang="en-US" sz="2800" dirty="0">
              <a:solidFill>
                <a:srgbClr val="201F1E"/>
              </a:solidFill>
              <a:cs typeface="Calibri"/>
            </a:endParaRPr>
          </a:p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Multiple sources of support alongside Department across the whole student journey:</a:t>
            </a:r>
            <a:endParaRPr lang="en-US" sz="2800">
              <a:cs typeface="Calibri"/>
            </a:endParaRPr>
          </a:p>
          <a:p>
            <a:endParaRPr lang="en-US" sz="2800" dirty="0">
              <a:solidFill>
                <a:srgbClr val="201F1E"/>
              </a:solidFill>
              <a:cs typeface="Calibri"/>
            </a:endParaRPr>
          </a:p>
          <a:p>
            <a:r>
              <a:rPr lang="en-US" sz="2800" dirty="0">
                <a:solidFill>
                  <a:srgbClr val="201F1E"/>
                </a:solidFill>
                <a:ea typeface="+mn-lt"/>
                <a:cs typeface="+mn-lt"/>
              </a:rPr>
              <a:t>Transition into HE project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Induction</a:t>
            </a:r>
          </a:p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Support services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Collegiate support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r>
              <a:rPr lang="en-US" sz="2800" dirty="0">
                <a:solidFill>
                  <a:srgbClr val="201F1E"/>
                </a:solidFill>
                <a:cs typeface="Calibri"/>
              </a:rPr>
              <a:t>Durham Centre for Academic Development (DCAD)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Picture 5" descr="Student support and wellbeing webpage">
            <a:extLst>
              <a:ext uri="{FF2B5EF4-FFF2-40B4-BE49-F238E27FC236}">
                <a16:creationId xmlns:a16="http://schemas.microsoft.com/office/drawing/2014/main" id="{EF94EB0C-5093-4087-AE6A-0F043041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6" y="1377189"/>
            <a:ext cx="4573857" cy="2254375"/>
          </a:xfrm>
          <a:prstGeom prst="rect">
            <a:avLst/>
          </a:prstGeom>
        </p:spPr>
      </p:pic>
      <p:pic>
        <p:nvPicPr>
          <p:cNvPr id="7" name="Picture 7" descr="welcome and induction week webpage">
            <a:extLst>
              <a:ext uri="{FF2B5EF4-FFF2-40B4-BE49-F238E27FC236}">
                <a16:creationId xmlns:a16="http://schemas.microsoft.com/office/drawing/2014/main" id="{8F6C9680-97FB-489D-9F5F-6FD350A5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4" y="4255821"/>
            <a:ext cx="4787590" cy="2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F485-DC04-4E1C-8F01-074ADD41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It's not just about induction week</a:t>
            </a:r>
            <a:endParaRPr lang="en-US" dirty="0"/>
          </a:p>
        </p:txBody>
      </p:sp>
      <p:pic>
        <p:nvPicPr>
          <p:cNvPr id="4" name="Picture 4" descr="Academic Development for Students hub Sharepoint site">
            <a:extLst>
              <a:ext uri="{FF2B5EF4-FFF2-40B4-BE49-F238E27FC236}">
                <a16:creationId xmlns:a16="http://schemas.microsoft.com/office/drawing/2014/main" id="{B044A45D-CD81-4056-8B4C-DA59C4B0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6" y="2138267"/>
            <a:ext cx="4787592" cy="2311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1EBC2-5443-4EF5-9EAE-6C98E82AAE41}"/>
              </a:ext>
            </a:extLst>
          </p:cNvPr>
          <p:cNvSpPr txBox="1"/>
          <p:nvPr/>
        </p:nvSpPr>
        <p:spPr>
          <a:xfrm>
            <a:off x="5625791" y="1211766"/>
            <a:ext cx="629300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Extended induction (e.g. skills, including transferable and practical)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DCAD Academic Development Hub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Academic advising in Departments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College mentoring schemes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Students' Union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Careers, Employability  and Enterprise Centre</a:t>
            </a:r>
          </a:p>
        </p:txBody>
      </p:sp>
    </p:spTree>
    <p:extLst>
      <p:ext uri="{BB962C8B-B14F-4D97-AF65-F5344CB8AC3E}">
        <p14:creationId xmlns:p14="http://schemas.microsoft.com/office/powerpoint/2010/main" val="232431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8EA7-B0BD-426F-9F70-9878A425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Student journeys</a:t>
            </a:r>
            <a:endParaRPr lang="en-US" dirty="0"/>
          </a:p>
        </p:txBody>
      </p:sp>
      <p:pic>
        <p:nvPicPr>
          <p:cNvPr id="3" name="Picture 3" descr="Students walking (photo taken from behind)">
            <a:extLst>
              <a:ext uri="{FF2B5EF4-FFF2-40B4-BE49-F238E27FC236}">
                <a16:creationId xmlns:a16="http://schemas.microsoft.com/office/drawing/2014/main" id="{652E7856-88E7-486E-B2F7-6280633C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5" y="1845527"/>
            <a:ext cx="5456663" cy="362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A442A-224B-4DF6-985B-5DF13DF25787}"/>
              </a:ext>
            </a:extLst>
          </p:cNvPr>
          <p:cNvSpPr txBox="1"/>
          <p:nvPr/>
        </p:nvSpPr>
        <p:spPr>
          <a:xfrm>
            <a:off x="7001108" y="1602059"/>
            <a:ext cx="47875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Opportunity to develop specialist academic interests (e.g. via dissertation) 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Placement and study abroad years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Transferable skills augmented by wider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12072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2E55-D038-4758-BE6E-C359C8CE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Any questions...?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32B37-8DAC-42A7-A00B-3E32807BD7B8}"/>
              </a:ext>
            </a:extLst>
          </p:cNvPr>
          <p:cNvSpPr txBox="1"/>
          <p:nvPr/>
        </p:nvSpPr>
        <p:spPr>
          <a:xfrm>
            <a:off x="7605132" y="1304692"/>
            <a:ext cx="369105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With thanks to... 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dirty="0"/>
              <a:t>The </a:t>
            </a:r>
            <a:r>
              <a:rPr lang="en-US" sz="2800" dirty="0" err="1"/>
              <a:t>organisers</a:t>
            </a:r>
            <a:r>
              <a:rPr lang="en-US" sz="2800" dirty="0"/>
              <a:t> for the invitation</a:t>
            </a:r>
            <a:endParaRPr lang="en-US" sz="2800" dirty="0">
              <a:cs typeface="Calibri" panose="020F0502020204030204"/>
            </a:endParaRPr>
          </a:p>
          <a:p>
            <a:endParaRPr lang="en-US" sz="2800" dirty="0">
              <a:cs typeface="Calibri" panose="020F0502020204030204"/>
            </a:endParaRPr>
          </a:p>
          <a:p>
            <a:r>
              <a:rPr lang="en-US" sz="2800" dirty="0"/>
              <a:t>DEDs in the other Faculties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You, for attending.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Children in classroom with hands up">
            <a:extLst>
              <a:ext uri="{FF2B5EF4-FFF2-40B4-BE49-F238E27FC236}">
                <a16:creationId xmlns:a16="http://schemas.microsoft.com/office/drawing/2014/main" id="{ABC98D44-6C59-4E1E-8DCF-BD9F72B2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23" y="1940953"/>
            <a:ext cx="5047785" cy="31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180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Virtual Teachers' Conference: Student Support and the Academic Journey</vt:lpstr>
      <vt:lpstr>Moving into higher education</vt:lpstr>
      <vt:lpstr>How we support students</vt:lpstr>
      <vt:lpstr>It's not just about induction week</vt:lpstr>
      <vt:lpstr>Student journeys</vt:lpstr>
      <vt:lpstr>Any questions...?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WILKINSON, FRANKIE M.</cp:lastModifiedBy>
  <cp:revision>174</cp:revision>
  <dcterms:created xsi:type="dcterms:W3CDTF">2021-12-15T09:22:00Z</dcterms:created>
  <dcterms:modified xsi:type="dcterms:W3CDTF">2022-01-04T09:33:40Z</dcterms:modified>
</cp:coreProperties>
</file>